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5" r:id="rId5"/>
    <p:sldId id="278" r:id="rId6"/>
    <p:sldId id="277" r:id="rId7"/>
    <p:sldId id="276" r:id="rId8"/>
    <p:sldId id="275" r:id="rId9"/>
    <p:sldId id="274" r:id="rId10"/>
    <p:sldId id="279" r:id="rId11"/>
    <p:sldId id="272" r:id="rId12"/>
    <p:sldId id="271" r:id="rId13"/>
    <p:sldId id="270" r:id="rId14"/>
    <p:sldId id="269" r:id="rId15"/>
    <p:sldId id="268" r:id="rId16"/>
    <p:sldId id="25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118001"/>
      </p:ext>
    </p:extLst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0505882"/>
      </p:ext>
    </p:extLst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3386535"/>
      </p:ext>
    </p:extLst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552636"/>
      </p:ext>
    </p:extLst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8038377"/>
      </p:ext>
    </p:extLst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4196584"/>
      </p:ext>
    </p:extLst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95327"/>
      </p:ext>
    </p:extLst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9488994"/>
      </p:ext>
    </p:extLst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8740925"/>
      </p:ext>
    </p:extLst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6340306"/>
      </p:ext>
    </p:extLst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7057403"/>
      </p:ext>
    </p:extLst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7516C-CFCF-4CFA-BE5C-62F8E8CCD5CF}" type="datetimeFigureOut">
              <a:rPr lang="ru-RU" smtClean="0"/>
              <a:pPr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4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image" Target="../media/image3.png"/><Relationship Id="rId2" Type="http://schemas.openxmlformats.org/officeDocument/2006/relationships/slide" Target="slide3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image" Target="../media/image5.jpeg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6.png"/><Relationship Id="rId7" Type="http://schemas.openxmlformats.org/officeDocument/2006/relationships/image" Target="../media/image15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crypted-tbn3.gstatic.com/images?q=tbn:ANd9GcRgbSd_y029D4pu_6EtxcjINE_95gm0-99inDCgg9_kvV7tiJsh" TargetMode="External"/><Relationship Id="rId2" Type="http://schemas.openxmlformats.org/officeDocument/2006/relationships/hyperlink" Target="https://encrypted-tbn3.gstatic.com/images?q=tbn:ANd9GcSx-sx7qOOnZumHHpnBaX-PVtWx0NyNszL62jVk9GvcBfEEym2P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9427" y="822825"/>
            <a:ext cx="914400" cy="914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2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99433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37225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4271" y="1728777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0821" y="2632178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2179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43672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2300" y="3543672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2299" y="4501008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2926" y="450912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2926" y="5453146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3051" y="5463276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83" y="768057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972" y="5463275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6425" y="786813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1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9802" y="79943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79802" y="1811978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 action="ppaction://hlinksldjump"/>
              </a:rPr>
              <a:t>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52581" y="1837832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7" action="ppaction://hlinksldjump"/>
              </a:rPr>
              <a:t>5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34927" y="2682482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8" action="ppaction://hlinksldjump"/>
              </a:rPr>
              <a:t>6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2010" y="2682481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9" action="ppaction://hlinksldjump"/>
              </a:rPr>
              <a:t>7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2010" y="3605811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0" action="ppaction://hlinksldjump"/>
              </a:rPr>
              <a:t>8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86405" y="3543672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1" action="ppaction://hlinksldjump"/>
              </a:rPr>
              <a:t>9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0876" y="4529816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2" action="ppaction://hlinksldjump"/>
              </a:rPr>
              <a:t>10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27439" y="455942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3" action="ppaction://hlinksldjump"/>
              </a:rPr>
              <a:t>11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27439" y="5533057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4" action="ppaction://hlinksldjump"/>
              </a:rPr>
              <a:t>12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59214" y="5533057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5" action="ppaction://hlinksldjump"/>
              </a:rPr>
              <a:t>13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483309" y="548275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6" action="ppaction://hlinksldjump"/>
              </a:rPr>
              <a:t>14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040637" y="22206"/>
            <a:ext cx="103363" cy="683579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9105" y="13109"/>
            <a:ext cx="196443" cy="694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27339" y="22207"/>
            <a:ext cx="8913298" cy="8321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338" y="6742111"/>
            <a:ext cx="896778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150871" y="5580178"/>
            <a:ext cx="53418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САМЫ РАЗУМНЫ</a:t>
            </a:r>
            <a:endParaRPr lang="ru-RU" sz="54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9340" y="1026231"/>
            <a:ext cx="2335295" cy="2629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076133" y="306392"/>
            <a:ext cx="3281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Віктарына</a:t>
            </a:r>
            <a:endParaRPr lang="ru-RU" sz="54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255811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85786" y="188802"/>
            <a:ext cx="8715436" cy="396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700"/>
              </a:lnSpc>
            </a:pPr>
            <a:r>
              <a:rPr lang="be-BY" sz="3600" b="1" dirty="0" smtClean="0"/>
              <a:t>Устанавіце адпаведнасць фактаў пра Беларусь</a:t>
            </a:r>
          </a:p>
          <a:p>
            <a:pPr lvl="0">
              <a:lnSpc>
                <a:spcPts val="3700"/>
              </a:lnSpc>
            </a:pPr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вёскі				больш за 100</a:t>
            </a:r>
          </a:p>
          <a:p>
            <a:pPr lvl="0">
              <a:lnSpc>
                <a:spcPts val="3700"/>
              </a:lnSpc>
            </a:pPr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рэкі					2 969 </a:t>
            </a:r>
          </a:p>
          <a:p>
            <a:pPr lvl="0">
              <a:lnSpc>
                <a:spcPts val="3700"/>
              </a:lnSpc>
            </a:pPr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працягласць мяжы	прыкладна 25 000</a:t>
            </a:r>
          </a:p>
          <a:p>
            <a:pPr lvl="0">
              <a:lnSpc>
                <a:spcPts val="3700"/>
              </a:lnSpc>
            </a:pPr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гарады				20 000</a:t>
            </a:r>
          </a:p>
          <a:p>
            <a:pPr lvl="0">
              <a:lnSpc>
                <a:spcPts val="3700"/>
              </a:lnSpc>
            </a:pPr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азёры				каля 11 000</a:t>
            </a:r>
          </a:p>
          <a:p>
            <a:pPr lvl="0"/>
            <a:endParaRPr lang="be-BY" sz="3600" b="1" dirty="0" smtClean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be-BY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357694"/>
            <a:ext cx="8715436" cy="2272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400"/>
              </a:lnSpc>
            </a:pPr>
            <a:r>
              <a:rPr lang="be-BY" sz="3600" b="1" dirty="0" smtClean="0"/>
              <a:t>вёскі				прыкладна 25 000</a:t>
            </a:r>
          </a:p>
          <a:p>
            <a:pPr lvl="0">
              <a:lnSpc>
                <a:spcPts val="3400"/>
              </a:lnSpc>
            </a:pPr>
            <a:r>
              <a:rPr lang="be-BY" sz="3600" b="1" dirty="0" smtClean="0"/>
              <a:t>рэкі					20 000</a:t>
            </a:r>
          </a:p>
          <a:p>
            <a:pPr lvl="0">
              <a:lnSpc>
                <a:spcPts val="3400"/>
              </a:lnSpc>
            </a:pPr>
            <a:r>
              <a:rPr lang="be-BY" sz="3600" b="1" dirty="0" smtClean="0"/>
              <a:t>працягласць мяжы	2 969 км</a:t>
            </a:r>
          </a:p>
          <a:p>
            <a:pPr lvl="0">
              <a:lnSpc>
                <a:spcPts val="3400"/>
              </a:lnSpc>
            </a:pPr>
            <a:r>
              <a:rPr lang="be-BY" sz="3600" b="1" dirty="0" smtClean="0"/>
              <a:t>гарады				больш за 100</a:t>
            </a:r>
          </a:p>
          <a:p>
            <a:pPr lvl="0">
              <a:lnSpc>
                <a:spcPts val="3400"/>
              </a:lnSpc>
            </a:pPr>
            <a:r>
              <a:rPr lang="be-BY" sz="3600" b="1" dirty="0" smtClean="0"/>
              <a:t>азёры				каля 11 000</a:t>
            </a:r>
            <a:endParaRPr lang="be-BY" sz="3600" b="1" i="1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6710" y="3786190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5880603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19800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4400" b="1" dirty="0" smtClean="0">
                <a:solidFill>
                  <a:srgbClr val="C0504D">
                    <a:lumMod val="50000"/>
                  </a:srgbClr>
                </a:solidFill>
              </a:rPr>
              <a:t>Адшукай чацвёртае лішняе:</a:t>
            </a:r>
          </a:p>
          <a:p>
            <a:pPr lvl="0"/>
            <a:r>
              <a:rPr lang="be-BY" sz="4400" b="1" dirty="0" smtClean="0">
                <a:solidFill>
                  <a:srgbClr val="C0504D">
                    <a:lumMod val="50000"/>
                  </a:srgbClr>
                </a:solidFill>
              </a:rPr>
              <a:t>Віцебск, Тураў, Свіцязь, Кобрын</a:t>
            </a:r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.</a:t>
            </a:r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5484372"/>
            <a:ext cx="71485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6000" b="1" i="1" dirty="0" smtClean="0">
                <a:solidFill>
                  <a:srgbClr val="C0504D">
                    <a:lumMod val="50000"/>
                  </a:srgbClr>
                </a:solidFill>
              </a:rPr>
              <a:t>Свіцязь – возера.</a:t>
            </a:r>
            <a:endParaRPr lang="ru-RU" sz="60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40782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8462011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6" y="188802"/>
            <a:ext cx="769807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Дзіда – 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А)</a:t>
            </a:r>
          </a:p>
          <a:p>
            <a:pPr lvl="0"/>
            <a:endParaRPr lang="be-BY" sz="3600" b="1" dirty="0" smtClean="0">
              <a:solidFill>
                <a:srgbClr val="C0504D">
                  <a:lumMod val="50000"/>
                </a:srgbClr>
              </a:solidFill>
            </a:endParaRPr>
          </a:p>
          <a:p>
            <a:pPr lvl="0"/>
            <a:endParaRPr lang="be-BY" sz="3600" b="1" dirty="0" smtClean="0">
              <a:solidFill>
                <a:srgbClr val="C0504D">
                  <a:lumMod val="50000"/>
                </a:srgbClr>
              </a:solidFill>
            </a:endParaRP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		Б)</a:t>
            </a:r>
          </a:p>
          <a:p>
            <a:pPr lvl="0"/>
            <a:endParaRPr lang="be-BY" sz="3600" b="1" dirty="0" smtClean="0">
              <a:solidFill>
                <a:srgbClr val="C0504D">
                  <a:lumMod val="50000"/>
                </a:srgbClr>
              </a:solidFill>
            </a:endParaRP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					В)</a:t>
            </a:r>
          </a:p>
          <a:p>
            <a:pPr lvl="0"/>
            <a:endParaRPr lang="be-BY" sz="3600" b="1" dirty="0" smtClean="0">
              <a:solidFill>
                <a:srgbClr val="C0504D">
                  <a:lumMod val="50000"/>
                </a:srgbClr>
              </a:solidFill>
            </a:endParaRP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err="1" smtClean="0">
                <a:solidFill>
                  <a:srgbClr val="C0504D">
                    <a:lumMod val="50000"/>
                  </a:srgbClr>
                </a:solidFill>
              </a:rPr>
              <a:t>Дзіда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-А 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0901" y="3428206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7" descr="depositphotos_50289461-stock-illustration-medieval-mace-mace-ancient-weapon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85918" y="714356"/>
            <a:ext cx="2714644" cy="1571636"/>
          </a:xfrm>
          <a:prstGeom prst="rect">
            <a:avLst/>
          </a:prstGeom>
        </p:spPr>
      </p:pic>
      <p:pic>
        <p:nvPicPr>
          <p:cNvPr id="12" name="Рисунок 11" descr="Без названия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7619" y="2143116"/>
            <a:ext cx="2286017" cy="1439343"/>
          </a:xfrm>
          <a:prstGeom prst="rect">
            <a:avLst/>
          </a:prstGeom>
        </p:spPr>
      </p:pic>
      <p:pic>
        <p:nvPicPr>
          <p:cNvPr id="13" name="Рисунок 12" descr="images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5074" y="3465292"/>
            <a:ext cx="2928926" cy="148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352105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9837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5400" b="1" dirty="0" smtClean="0">
                <a:solidFill>
                  <a:srgbClr val="C0504D">
                    <a:lumMod val="50000"/>
                  </a:srgbClr>
                </a:solidFill>
              </a:rPr>
              <a:t>Дзе знаходзіцца ў Беларусі Сафійскі сабор</a:t>
            </a:r>
            <a:endParaRPr lang="ru-RU" sz="54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86182" y="5643578"/>
            <a:ext cx="41273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4400" b="1" i="1" dirty="0" smtClean="0">
                <a:solidFill>
                  <a:srgbClr val="C0504D">
                    <a:lumMod val="50000"/>
                  </a:srgbClr>
                </a:solidFill>
              </a:rPr>
              <a:t>У Полацку</a:t>
            </a:r>
            <a:endParaRPr lang="ru-RU" sz="44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2714620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ÐÐ°ÑÑÐ¸Ð½ÐºÐ¸ Ð¿Ð¾ Ð·Ð°Ð¿ÑÐ¾ÑÑ ÑÐ°ÑÐ¸Ð¹ÑÐºÐ¸Ð¹ ÑÐ°Ð±Ð¾Ñ Ñ Ð¿Ð¾Ð»Ð°ÑÐºÑ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1857364"/>
            <a:ext cx="4823128" cy="37896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4257020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76951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4000" b="1" dirty="0" smtClean="0">
                <a:solidFill>
                  <a:srgbClr val="C0504D">
                    <a:lumMod val="50000"/>
                  </a:srgbClr>
                </a:solidFill>
              </a:rPr>
              <a:t>З якога боку ні пад’язжай, ні падыходзь да гэтага горада, першае, што кінецца ў вочы, - камяні абапал дарогі і на ўзмежках узгорыстых палёў. Гэты старажытны горад…</a:t>
            </a:r>
            <a:endParaRPr lang="ru-RU" sz="40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1" y="5484372"/>
            <a:ext cx="4429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3600" b="1" i="1" dirty="0" smtClean="0">
                <a:solidFill>
                  <a:srgbClr val="C0504D">
                    <a:lumMod val="50000"/>
                  </a:srgbClr>
                </a:solidFill>
              </a:rPr>
              <a:t>Камянец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0892" y="32861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8838027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42910" y="188802"/>
            <a:ext cx="873448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be-BY" sz="3600" b="1" dirty="0" smtClean="0">
              <a:solidFill>
                <a:srgbClr val="C0504D">
                  <a:lumMod val="50000"/>
                </a:srgbClr>
              </a:solidFill>
            </a:endParaRP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Бліц. Растлумач: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 - Беларусь – сінявокая.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 - Беларусь -зямля пад белымі крыламі.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- Беларусь - кляновы лісток на карце Еўропы.</a:t>
            </a:r>
          </a:p>
          <a:p>
            <a:pPr lvl="0">
              <a:buFontTx/>
              <a:buChar char="-"/>
            </a:pPr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571876"/>
            <a:ext cx="76723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AutoNum type="arabicPeriod"/>
            </a:pP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Шмат </a:t>
            </a:r>
            <a:r>
              <a:rPr lang="ru-RU" sz="3600" b="1" i="1" dirty="0" err="1" smtClean="0">
                <a:solidFill>
                  <a:srgbClr val="C0504D">
                    <a:lumMod val="50000"/>
                  </a:srgbClr>
                </a:solidFill>
              </a:rPr>
              <a:t>азёр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.</a:t>
            </a:r>
          </a:p>
          <a:p>
            <a:pPr marL="742950" lvl="0" indent="-742950">
              <a:buAutoNum type="arabicPeriod"/>
            </a:pP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Бусел – </a:t>
            </a:r>
            <a:r>
              <a:rPr lang="ru-RU" sz="3600" b="1" i="1" dirty="0" err="1" smtClean="0">
                <a:solidFill>
                  <a:srgbClr val="C0504D">
                    <a:lumMod val="50000"/>
                  </a:srgbClr>
                </a:solidFill>
              </a:rPr>
              <a:t>сімвал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r>
              <a:rPr lang="ru-RU" sz="3600" b="1" i="1" dirty="0" err="1" smtClean="0">
                <a:solidFill>
                  <a:srgbClr val="C0504D">
                    <a:lumMod val="50000"/>
                  </a:srgbClr>
                </a:solidFill>
              </a:rPr>
              <a:t>Беларусі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.</a:t>
            </a:r>
          </a:p>
          <a:p>
            <a:pPr marL="742950" lvl="0" indent="-742950">
              <a:buAutoNum type="arabicPeriod"/>
            </a:pPr>
            <a:r>
              <a:rPr lang="be-BY" sz="3600" b="1" i="1" dirty="0" smtClean="0">
                <a:solidFill>
                  <a:srgbClr val="C0504D">
                    <a:lumMod val="50000"/>
                  </a:srgbClr>
                </a:solidFill>
              </a:rPr>
              <a:t>Абрысы нагадваюць кляновы лісток.</a:t>
            </a:r>
          </a:p>
          <a:p>
            <a:pPr marL="742950" lvl="0" indent="-742950">
              <a:buAutoNum type="arabicPeriod"/>
            </a:pPr>
            <a:endParaRPr lang="ru-RU" sz="3600" b="1" i="1" dirty="0" smtClean="0">
              <a:solidFill>
                <a:srgbClr val="C0504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45495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96752"/>
            <a:ext cx="89289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https://encrypted-tbn3.gstatic.com/images?q=tbn:ANd9GcSx-sx7qOOnZumHHpnBaX-PVtWx0NyNszL62jVk9GvcBfEEym2PRg</a:t>
            </a:r>
            <a:r>
              <a:rPr lang="ru-RU" dirty="0" smtClean="0"/>
              <a:t>  - сова</a:t>
            </a:r>
          </a:p>
          <a:p>
            <a:r>
              <a:rPr lang="en-US" dirty="0" smtClean="0">
                <a:hlinkClick r:id="rId3"/>
              </a:rPr>
              <a:t>https://encrypted-tbn3.gstatic.com/images?q=tbn:ANd9GcRgbSd_y029D4pu_6EtxcjINE_95gm0-99inDCgg9_kvV7tiJsh</a:t>
            </a:r>
            <a:r>
              <a:rPr lang="ru-RU" dirty="0" smtClean="0"/>
              <a:t> – вопрос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Автор шаблона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Савченко Наталия Ивановна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, учитель истории, обществознания МБОУ ООШ№7 муниципального образования город Горячий Ключ</a:t>
            </a: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При использовании шаблона, просьба этот слайд оставлять!</a:t>
            </a:r>
          </a:p>
          <a:p>
            <a:pPr algn="ctr"/>
            <a:r>
              <a:rPr lang="be-BY" sz="4400" b="1" dirty="0" smtClean="0">
                <a:solidFill>
                  <a:schemeClr val="accent2">
                    <a:lumMod val="50000"/>
                  </a:schemeClr>
                </a:solidFill>
              </a:rPr>
              <a:t>ВЯЛІКІ ДЗЯКУЙ.К.А.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692696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Ссылки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66543413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6212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7894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87" y="5711658"/>
            <a:ext cx="43577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err="1" smtClean="0">
                <a:solidFill>
                  <a:schemeClr val="accent2">
                    <a:lumMod val="50000"/>
                  </a:schemeClr>
                </a:solidFill>
              </a:rPr>
              <a:t>Полацк</a:t>
            </a:r>
            <a:endParaRPr lang="ru-RU" sz="66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868" y="3286125"/>
            <a:ext cx="2194104" cy="16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2071678"/>
            <a:ext cx="98584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/>
              <a:t>Бацька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гарадоў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беларускіх</a:t>
            </a:r>
            <a:r>
              <a:rPr lang="ru-RU" sz="6000" b="1" dirty="0" smtClean="0"/>
              <a:t>.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xmlns="" val="189259045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5357826"/>
            <a:ext cx="80202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…</a:t>
            </a:r>
            <a:r>
              <a:rPr lang="ru-RU" sz="5400" b="1" i="1" dirty="0" err="1" smtClean="0">
                <a:solidFill>
                  <a:srgbClr val="C0504D">
                    <a:lumMod val="50000"/>
                  </a:srgbClr>
                </a:solidFill>
              </a:rPr>
              <a:t>адна</a:t>
            </a:r>
            <a:r>
              <a:rPr lang="ru-RU" sz="5400" b="1" i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r>
              <a:rPr lang="ru-RU" sz="5400" b="1" i="1" dirty="0" err="1" smtClean="0">
                <a:solidFill>
                  <a:srgbClr val="C0504D">
                    <a:lumMod val="50000"/>
                  </a:srgbClr>
                </a:solidFill>
              </a:rPr>
              <a:t>ў</a:t>
            </a:r>
            <a:r>
              <a:rPr lang="ru-RU" sz="5400" b="1" i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r>
              <a:rPr lang="ru-RU" sz="5400" b="1" i="1" dirty="0" err="1" smtClean="0">
                <a:solidFill>
                  <a:srgbClr val="C0504D">
                    <a:lumMod val="50000"/>
                  </a:srgbClr>
                </a:solidFill>
              </a:rPr>
              <a:t>яго</a:t>
            </a:r>
            <a:r>
              <a:rPr lang="ru-RU" sz="5400" b="1" i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r>
              <a:rPr lang="ru-RU" sz="5400" b="1" i="1" dirty="0" err="1" smtClean="0">
                <a:solidFill>
                  <a:srgbClr val="C0504D">
                    <a:lumMod val="50000"/>
                  </a:srgbClr>
                </a:solidFill>
              </a:rPr>
              <a:t>і</a:t>
            </a:r>
            <a:r>
              <a:rPr lang="ru-RU" sz="5400" b="1" i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r>
              <a:rPr lang="ru-RU" sz="5400" b="1" i="1" dirty="0" err="1" smtClean="0">
                <a:solidFill>
                  <a:srgbClr val="C0504D">
                    <a:lumMod val="50000"/>
                  </a:srgbClr>
                </a:solidFill>
              </a:rPr>
              <a:t>Радзіма</a:t>
            </a:r>
            <a:r>
              <a:rPr lang="ru-RU" sz="5400" b="1" i="1" dirty="0" smtClean="0">
                <a:solidFill>
                  <a:srgbClr val="C0504D">
                    <a:lumMod val="50000"/>
                  </a:srgbClr>
                </a:solidFill>
              </a:rPr>
              <a:t>.</a:t>
            </a:r>
            <a:endParaRPr lang="ru-RU" sz="54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6050" y="3357562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-285784" y="1928802"/>
            <a:ext cx="95726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000" b="1" dirty="0" smtClean="0"/>
              <a:t>            </a:t>
            </a:r>
            <a:r>
              <a:rPr lang="be-BY" sz="6000" b="1" dirty="0" smtClean="0"/>
              <a:t>Прадоўжы прыказку</a:t>
            </a:r>
          </a:p>
          <a:p>
            <a:r>
              <a:rPr lang="be-BY" sz="6000" b="1" dirty="0" smtClean="0"/>
              <a:t>      </a:t>
            </a:r>
            <a:r>
              <a:rPr lang="be-BY" sz="6000" b="1" dirty="0" smtClean="0">
                <a:solidFill>
                  <a:schemeClr val="accent6">
                    <a:lumMod val="50000"/>
                  </a:schemeClr>
                </a:solidFill>
              </a:rPr>
              <a:t>Адна ў чалавека маці…</a:t>
            </a:r>
            <a:endParaRPr lang="ru-RU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635936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5500702"/>
            <a:ext cx="65770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i="1" dirty="0" err="1" smtClean="0">
                <a:solidFill>
                  <a:srgbClr val="C0504D">
                    <a:lumMod val="50000"/>
                  </a:srgbClr>
                </a:solidFill>
              </a:rPr>
              <a:t>Уладзімір</a:t>
            </a:r>
            <a:r>
              <a:rPr lang="ru-RU" sz="5400" b="1" i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r>
              <a:rPr lang="ru-RU" sz="5400" b="1" i="1" dirty="0" err="1" smtClean="0">
                <a:solidFill>
                  <a:srgbClr val="C0504D">
                    <a:lumMod val="50000"/>
                  </a:srgbClr>
                </a:solidFill>
              </a:rPr>
              <a:t>Карызна</a:t>
            </a:r>
            <a:r>
              <a:rPr lang="ru-RU" sz="5400" b="1" i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endParaRPr lang="ru-RU" sz="54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28596" y="1142984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5400" b="1" dirty="0" smtClean="0"/>
              <a:t>Аўтар верша</a:t>
            </a:r>
          </a:p>
          <a:p>
            <a:r>
              <a:rPr lang="be-BY" sz="5400" b="1" dirty="0" smtClean="0"/>
              <a:t> “Люблю цябе, Белая Русь”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xmlns="" val="11487194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9837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4800" b="1" dirty="0" smtClean="0">
                <a:solidFill>
                  <a:srgbClr val="C0504D">
                    <a:lumMod val="50000"/>
                  </a:srgbClr>
                </a:solidFill>
              </a:rPr>
              <a:t>Да каго ці чаго звяртаецца Пятрусь Броўка ў вершы?</a:t>
            </a:r>
            <a:endParaRPr lang="ru-RU" sz="48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214818"/>
            <a:ext cx="84296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5400" b="1" i="1" dirty="0" smtClean="0">
                <a:solidFill>
                  <a:srgbClr val="C0504D">
                    <a:lumMod val="50000"/>
                  </a:srgbClr>
                </a:solidFill>
              </a:rPr>
              <a:t>Дарагая Беларусь</a:t>
            </a:r>
            <a:endParaRPr lang="ru-RU" sz="54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488" y="1714488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8525496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5720" y="857232"/>
            <a:ext cx="88582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Творы раздзела 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А) дапамагаюць пазбавіцца ад шкодных звычак;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Б)аб’ядноўваюцца тэмай прошлага Беларусі;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В)вучаць захоўваць памяць аб героях вайны.</a:t>
            </a:r>
          </a:p>
          <a:p>
            <a:pPr lvl="0"/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5484372"/>
            <a:ext cx="72914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Б)аб’ядноўваюцца тэмай прошлага Беларусі;</a:t>
            </a:r>
          </a:p>
          <a:p>
            <a:pPr lvl="0"/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9047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0559167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1940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Хто гэта?</a:t>
            </a:r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484372"/>
            <a:ext cx="77914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4800" b="1" i="1" dirty="0" smtClean="0">
                <a:solidFill>
                  <a:srgbClr val="C0504D">
                    <a:lumMod val="50000"/>
                  </a:srgbClr>
                </a:solidFill>
              </a:rPr>
              <a:t>Еўфрасіння Полацкая</a:t>
            </a:r>
            <a:endParaRPr lang="ru-RU" sz="48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05064"/>
            <a:ext cx="1629895" cy="162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 descr="ÐÐ°ÑÑÐ¸Ð½ÐºÐ¸ Ð¿Ð¾ Ð·Ð°Ð¿ÑÐ¾ÑÑ ÐµÑÑÐ¾ÑÐ¸Ð½ÑÑ Ð¿Ð¾Ð»Ð¾ÑÐºÐ°Ñ ÑÑÐµÑÐºÐ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6" y="1000108"/>
            <a:ext cx="6519432" cy="27860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5877602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5162567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be-BY" sz="4400" b="1" dirty="0" smtClean="0">
                <a:solidFill>
                  <a:srgbClr val="C0504D">
                    <a:lumMod val="50000"/>
                  </a:srgbClr>
                </a:solidFill>
              </a:rPr>
              <a:t>Прадоўжы радкі</a:t>
            </a:r>
          </a:p>
          <a:p>
            <a:pPr lvl="0"/>
            <a:r>
              <a:rPr lang="be-BY" sz="4400" b="1" dirty="0" smtClean="0">
                <a:solidFill>
                  <a:srgbClr val="C0504D">
                    <a:lumMod val="50000"/>
                  </a:srgbClr>
                </a:solidFill>
              </a:rPr>
              <a:t>Мой родны кут, як…</a:t>
            </a:r>
          </a:p>
          <a:p>
            <a:pPr lvl="0"/>
            <a:r>
              <a:rPr lang="be-BY" sz="4400" b="1" dirty="0" smtClean="0">
                <a:solidFill>
                  <a:srgbClr val="C0504D">
                    <a:lumMod val="50000"/>
                  </a:srgbClr>
                </a:solidFill>
              </a:rPr>
              <a:t>Забыць цябе…</a:t>
            </a:r>
            <a:endParaRPr lang="ru-RU" sz="44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4214818"/>
            <a:ext cx="73151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err="1" smtClean="0">
                <a:solidFill>
                  <a:srgbClr val="C0504D">
                    <a:lumMod val="50000"/>
                  </a:srgbClr>
                </a:solidFill>
              </a:rPr>
              <a:t>Адказ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:</a:t>
            </a:r>
          </a:p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Мой родны кут, як ты мне </a:t>
            </a:r>
            <a:r>
              <a:rPr lang="ru-RU" sz="3600" b="1" i="1" dirty="0" err="1" smtClean="0">
                <a:solidFill>
                  <a:srgbClr val="C0504D">
                    <a:lumMod val="50000"/>
                  </a:srgbClr>
                </a:solidFill>
              </a:rPr>
              <a:t>мілы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!</a:t>
            </a:r>
          </a:p>
          <a:p>
            <a:pPr lvl="0"/>
            <a:r>
              <a:rPr lang="be-BY" sz="3600" b="1" i="1" dirty="0" smtClean="0">
                <a:solidFill>
                  <a:srgbClr val="C0504D">
                    <a:lumMod val="50000"/>
                  </a:srgbClr>
                </a:solidFill>
              </a:rPr>
              <a:t>Забыць цябе не маю сілы!..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40" y="2428868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8430307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2750497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Дойлід – 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А) мастак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Б) архітэктар</a:t>
            </a:r>
          </a:p>
          <a:p>
            <a:pPr lvl="0"/>
            <a:r>
              <a:rPr lang="be-BY" sz="3600" b="1" dirty="0" smtClean="0">
                <a:solidFill>
                  <a:srgbClr val="C0504D">
                    <a:lumMod val="50000"/>
                  </a:srgbClr>
                </a:solidFill>
              </a:rPr>
              <a:t>В) доктар</a:t>
            </a:r>
            <a:endParaRPr lang="ru-RU" sz="3600" b="1" dirty="0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5484372"/>
            <a:ext cx="70770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be-BY" sz="3600" b="1" i="1" dirty="0" smtClean="0">
                <a:solidFill>
                  <a:srgbClr val="C0504D">
                    <a:lumMod val="50000"/>
                  </a:srgbClr>
                </a:solidFill>
              </a:rPr>
              <a:t>Дойлід - архітэктар</a:t>
            </a:r>
            <a:endParaRPr lang="ru-RU" sz="3600" b="1" i="1" dirty="0">
              <a:solidFill>
                <a:srgbClr val="C0504D">
                  <a:lumMod val="50000"/>
                </a:srgb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9285" y="3573016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5880603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305</Words>
  <Application>Microsoft Office PowerPoint</Application>
  <PresentationFormat>Экран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Каролина</dc:creator>
  <cp:lastModifiedBy>Каролинка</cp:lastModifiedBy>
  <cp:revision>26</cp:revision>
  <dcterms:created xsi:type="dcterms:W3CDTF">2014-12-19T21:38:15Z</dcterms:created>
  <dcterms:modified xsi:type="dcterms:W3CDTF">2018-12-16T10:32:45Z</dcterms:modified>
</cp:coreProperties>
</file>